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9" r:id="rId5"/>
    <p:sldId id="262" r:id="rId6"/>
    <p:sldId id="295" r:id="rId7"/>
    <p:sldId id="294" r:id="rId8"/>
    <p:sldId id="283" r:id="rId9"/>
    <p:sldId id="284" r:id="rId10"/>
    <p:sldId id="265" r:id="rId11"/>
    <p:sldId id="300" r:id="rId12"/>
    <p:sldId id="292" r:id="rId13"/>
    <p:sldId id="298" r:id="rId14"/>
    <p:sldId id="299" r:id="rId15"/>
    <p:sldId id="287" r:id="rId16"/>
    <p:sldId id="291" r:id="rId17"/>
    <p:sldId id="293" r:id="rId18"/>
    <p:sldId id="296" r:id="rId19"/>
    <p:sldId id="290" r:id="rId20"/>
    <p:sldId id="288" r:id="rId21"/>
    <p:sldId id="276" r:id="rId22"/>
    <p:sldId id="277" r:id="rId23"/>
  </p:sldIdLst>
  <p:sldSz cx="18288000" cy="10287000"/>
  <p:notesSz cx="6858000" cy="9144000"/>
  <p:embeddedFontLs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DM Sans Italics" panose="020B0604020202020204" charset="0"/>
      <p:regular r:id="rId29"/>
    </p:embeddedFont>
    <p:embeddedFont>
      <p:font typeface="Now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35D8A7F-4641-4932-82A7-74166CAA5782}" type="datetimeFigureOut">
              <a:rPr lang="ar-SA" smtClean="0"/>
              <a:t>29/09/1445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C6802D-FD77-4EC2-9126-071315D6D03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720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764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896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2608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214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1691593" y="1940761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0" y="0"/>
                </a:lnTo>
                <a:lnTo>
                  <a:pt x="1477280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1691593" y="4152844"/>
            <a:ext cx="9983966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r>
              <a:rPr lang="en-US" sz="6000" dirty="0">
                <a:solidFill>
                  <a:srgbClr val="B100E8"/>
                </a:solidFill>
                <a:latin typeface="Now Bold"/>
              </a:rPr>
              <a:t>TESTING</a:t>
            </a:r>
            <a:r>
              <a:rPr lang="en-US" sz="5400" dirty="0">
                <a:solidFill>
                  <a:srgbClr val="B100E8"/>
                </a:solidFill>
                <a:latin typeface="Now Bold"/>
              </a:rPr>
              <a:t> </a:t>
            </a:r>
            <a:r>
              <a:rPr lang="en-US" sz="6000" dirty="0">
                <a:solidFill>
                  <a:srgbClr val="B100E8"/>
                </a:solidFill>
                <a:latin typeface="Now Bold"/>
              </a:rPr>
              <a:t>PROJECT</a:t>
            </a:r>
            <a:endParaRPr lang="en-US" sz="5400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1593" y="3576593"/>
            <a:ext cx="11840695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MONDAY AUTOMATION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593" y="6716757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Presented by: Mohammad Khayyo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81174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 Test? 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4038600" y="3455373"/>
            <a:ext cx="12801599" cy="343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E2E test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Positive / Negative tests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Functional and Non-Functional  tests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645824" y="1333500"/>
            <a:ext cx="81174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 Test? 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4343400" y="2933700"/>
            <a:ext cx="12801599" cy="5738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4499" lvl="1" indent="-514350">
              <a:lnSpc>
                <a:spcPts val="4465"/>
              </a:lnSpc>
              <a:buFont typeface="+mj-lt"/>
              <a:buAutoNum type="alphaUcPeriod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Functional :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E2E test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Positive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Negative</a:t>
            </a:r>
          </a:p>
          <a:p>
            <a:pPr marL="1701749" lvl="3" indent="-457200">
              <a:lnSpc>
                <a:spcPts val="4465"/>
              </a:lnSpc>
              <a:buFont typeface="Courier New" panose="02070309020205020404" pitchFamily="49" charset="0"/>
              <a:buChar char="o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Searching for a task that does not exist in the task table.</a:t>
            </a:r>
          </a:p>
          <a:p>
            <a:pPr marL="1574699" lvl="3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844499" lvl="1" indent="-514350">
              <a:lnSpc>
                <a:spcPts val="4465"/>
              </a:lnSpc>
              <a:buFont typeface="+mj-lt"/>
              <a:buAutoNum type="alphaUcPeriod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Non-Functional: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Capability</a:t>
            </a:r>
          </a:p>
          <a:p>
            <a:pPr marL="1244549" lvl="2" indent="-457200">
              <a:lnSpc>
                <a:spcPts val="4465"/>
              </a:lnSpc>
              <a:buFont typeface="Wingdings" panose="05000000000000000000" pitchFamily="2" charset="2"/>
              <a:buChar char="q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Performance:</a:t>
            </a:r>
          </a:p>
          <a:p>
            <a:pPr marL="1828800" lvl="3" indent="-457200">
              <a:lnSpc>
                <a:spcPts val="4465"/>
              </a:lnSpc>
              <a:buFont typeface="Courier New" panose="02070309020205020404" pitchFamily="49" charset="0"/>
              <a:buChar char="o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Test how the system behaves under API request load.</a:t>
            </a:r>
          </a:p>
        </p:txBody>
      </p:sp>
    </p:spTree>
    <p:extLst>
      <p:ext uri="{BB962C8B-B14F-4D97-AF65-F5344CB8AC3E}">
        <p14:creationId xmlns:p14="http://schemas.microsoft.com/office/powerpoint/2010/main" val="368017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31750" y="0"/>
            <a:ext cx="184721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UI &amp; API Testing Strategies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438400" y="2894714"/>
            <a:ext cx="12115799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We employ Selenium Grid for UI testing to ensure cross-browser compatibility and </a:t>
            </a:r>
            <a:r>
              <a:rPr lang="en-US" sz="3058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3058" dirty="0">
                <a:solidFill>
                  <a:srgbClr val="FFFFFF"/>
                </a:solidFill>
                <a:latin typeface="DM Sans"/>
              </a:rPr>
              <a:t> queries for backend API validation to maintain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7433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2400" y="-114300"/>
            <a:ext cx="18443532" cy="10515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1800">
                <a:solidFill>
                  <a:srgbClr val="048AFF"/>
                </a:solidFill>
                <a:latin typeface="Now Bold"/>
              </a:rPr>
              <a:t>UI</a:t>
            </a:r>
            <a:endParaRPr lang="ar-S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CF5FEB-61DD-DB72-1083-2C615F9E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1" y="3648590"/>
            <a:ext cx="5902909" cy="511361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8B35CA4D-EFD1-E127-9687-833CA8E988DC}"/>
              </a:ext>
            </a:extLst>
          </p:cNvPr>
          <p:cNvSpPr txBox="1"/>
          <p:nvPr/>
        </p:nvSpPr>
        <p:spPr>
          <a:xfrm>
            <a:off x="3276600" y="1524795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API Testing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B45E67-FF7A-761A-3F12-D1D11D4A7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727136"/>
            <a:ext cx="11694109" cy="490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52400" y="-190500"/>
            <a:ext cx="18440400" cy="10553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r>
              <a:rPr lang="en-US" sz="1800">
                <a:solidFill>
                  <a:srgbClr val="048AFF"/>
                </a:solidFill>
                <a:latin typeface="Now Bold"/>
              </a:rPr>
              <a:t>UI</a:t>
            </a:r>
            <a:endParaRPr lang="ar-SA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B35CA4D-EFD1-E127-9687-833CA8E988DC}"/>
              </a:ext>
            </a:extLst>
          </p:cNvPr>
          <p:cNvSpPr txBox="1"/>
          <p:nvPr/>
        </p:nvSpPr>
        <p:spPr>
          <a:xfrm>
            <a:off x="3276600" y="1524795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UI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D0A92-F64D-FCEE-9116-60879E38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619500"/>
            <a:ext cx="11235414" cy="5224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0C68A-8003-6BB1-2F27-36414E974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1" y="3619500"/>
            <a:ext cx="6436309" cy="51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114800" y="4229100"/>
            <a:ext cx="8117425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Code </a:t>
            </a:r>
            <a:r>
              <a:rPr lang="en-US" sz="7200" dirty="0" err="1">
                <a:solidFill>
                  <a:srgbClr val="048AFF"/>
                </a:solidFill>
                <a:latin typeface="Now Bold"/>
              </a:rPr>
              <a:t>OverView</a:t>
            </a:r>
            <a:endParaRPr lang="en-US" sz="7200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761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76200" y="723900"/>
            <a:ext cx="3733800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2EF5A-94DD-DA42-8F3F-14CC19D661BF}"/>
              </a:ext>
            </a:extLst>
          </p:cNvPr>
          <p:cNvSpPr txBox="1"/>
          <p:nvPr/>
        </p:nvSpPr>
        <p:spPr>
          <a:xfrm>
            <a:off x="1039989" y="1665309"/>
            <a:ext cx="13895211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Continuous Integration (CI) automates code merges, ensuring our software remains reliable and release-ready. Frequent integrations mean quick error detection and faster, more dependable delivery.</a:t>
            </a:r>
          </a:p>
        </p:txBody>
      </p:sp>
      <p:pic>
        <p:nvPicPr>
          <p:cNvPr id="17" name="Picture 8" descr="What is Jenkins. ⬤ Jenkins | by Md Shoaib | Medium">
            <a:extLst>
              <a:ext uri="{FF2B5EF4-FFF2-40B4-BE49-F238E27FC236}">
                <a16:creationId xmlns:a16="http://schemas.microsoft.com/office/drawing/2014/main" id="{335F7E92-D656-C6D2-8E86-3FD782B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76700"/>
            <a:ext cx="5968237" cy="47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nfiguring Manual Triggers In GitHub Actions With `workflow_dispatch` |  Build5Nines">
            <a:extLst>
              <a:ext uri="{FF2B5EF4-FFF2-40B4-BE49-F238E27FC236}">
                <a16:creationId xmlns:a16="http://schemas.microsoft.com/office/drawing/2014/main" id="{A6FBA2DE-BD4A-F8C7-5D8F-689F5D8B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1" y="4082815"/>
            <a:ext cx="8390925" cy="47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2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355601" y="478118"/>
            <a:ext cx="80009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 with Jenkins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904CC5B-DDAF-7477-D445-4C60CF08FBEE}"/>
              </a:ext>
            </a:extLst>
          </p:cNvPr>
          <p:cNvSpPr txBox="1"/>
          <p:nvPr/>
        </p:nvSpPr>
        <p:spPr>
          <a:xfrm>
            <a:off x="838200" y="1638300"/>
            <a:ext cx="13868400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Here are the Jenkins run results. I utilized it for the CI process, breaking down the pipeline into steps. Additionally, I incorporated the option to review a comprehensive test run report via the accessible button.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54E5B-30A6-5EF5-F3D5-F1938AE9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84" y="3689152"/>
            <a:ext cx="12280031" cy="64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355601" y="478118"/>
            <a:ext cx="135127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HTML Test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C648-7CBB-9B19-2BBE-37BA55AA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533659"/>
            <a:ext cx="14630400" cy="70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152400" y="952500"/>
            <a:ext cx="40385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Jira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315810-70BD-1DBC-D12F-8916265520D8}"/>
              </a:ext>
            </a:extLst>
          </p:cNvPr>
          <p:cNvSpPr txBox="1"/>
          <p:nvPr/>
        </p:nvSpPr>
        <p:spPr>
          <a:xfrm>
            <a:off x="1371600" y="2095500"/>
            <a:ext cx="12115799" cy="1121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Jira is a popular project management tool used for issue tracking, agile project management, and workflow management.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01EE3-CF56-24CE-DEB5-FA666837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771900"/>
            <a:ext cx="14234125" cy="57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TextBox 9"/>
          <p:cNvSpPr txBox="1"/>
          <p:nvPr/>
        </p:nvSpPr>
        <p:spPr>
          <a:xfrm>
            <a:off x="3115104" y="1585374"/>
            <a:ext cx="5189556" cy="88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5600" y="3014258"/>
            <a:ext cx="6157357" cy="379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23-year-old from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Graduated in Software engineering from the Azrieli College of Engineering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Enjoys hobbies such as traveling, and coding.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GB"/>
              <a:t>slack integration</a:t>
            </a:r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914400" y="952500"/>
            <a:ext cx="8458200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Slack Integration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4E93B-3A11-6D58-48F7-C82A3F59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92900"/>
            <a:ext cx="12954000" cy="362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A8DCB-8B3D-D7ED-2B23-48BAFE93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905500"/>
            <a:ext cx="12954000" cy="40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074103" y="4379959"/>
            <a:ext cx="11370537" cy="13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QUESTIONS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5005377" y="675175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10"/>
                </a:lnTo>
                <a:lnTo>
                  <a:pt x="0" y="60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5005377" y="5919646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4568491" y="1878533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1" y="0"/>
                </a:lnTo>
                <a:lnTo>
                  <a:pt x="1477281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Freeform 9"/>
          <p:cNvSpPr/>
          <p:nvPr/>
        </p:nvSpPr>
        <p:spPr>
          <a:xfrm>
            <a:off x="5005377" y="758386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TextBox 10"/>
          <p:cNvSpPr txBox="1"/>
          <p:nvPr/>
        </p:nvSpPr>
        <p:spPr>
          <a:xfrm>
            <a:off x="4141139" y="4749861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4634" y="3441538"/>
            <a:ext cx="11370537" cy="137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5061690" y="7640178"/>
            <a:ext cx="490882" cy="490882"/>
          </a:xfrm>
          <a:custGeom>
            <a:avLst/>
            <a:gdLst/>
            <a:ahLst/>
            <a:cxnLst/>
            <a:rect l="l" t="t" r="r" b="b"/>
            <a:pathLst>
              <a:path w="490882" h="490882">
                <a:moveTo>
                  <a:pt x="0" y="0"/>
                </a:moveTo>
                <a:lnTo>
                  <a:pt x="490883" y="0"/>
                </a:lnTo>
                <a:lnTo>
                  <a:pt x="490883" y="490883"/>
                </a:lnTo>
                <a:lnTo>
                  <a:pt x="0" y="490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3" name="TextBox 13"/>
          <p:cNvSpPr txBox="1"/>
          <p:nvPr/>
        </p:nvSpPr>
        <p:spPr>
          <a:xfrm>
            <a:off x="5771016" y="6021463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+972-58-687-6306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1016" y="6853572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 dirty="0">
                <a:solidFill>
                  <a:srgbClr val="FFFAEB"/>
                </a:solidFill>
                <a:latin typeface="DM Sans Italics"/>
              </a:rPr>
              <a:t>mohammadkhayyo@gmail.com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1016" y="7707043"/>
            <a:ext cx="7274155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github.com/MohammadKhayyo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grpSp>
        <p:nvGrpSpPr>
          <p:cNvPr id="3" name="Group 3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91559"/>
            <a:ext cx="7048500" cy="131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79"/>
              </a:lnSpc>
            </a:pPr>
            <a:r>
              <a:rPr lang="en-US" sz="5400" dirty="0">
                <a:solidFill>
                  <a:srgbClr val="048AFF"/>
                </a:solidFill>
                <a:latin typeface="Now Bold"/>
              </a:rPr>
              <a:t>Table Of Content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2228358"/>
            <a:ext cx="7620000" cy="4289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1. Introduction to Monday.com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2. Project Documentation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3. The Code Overview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4. CI/CD with Jenkins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5. Project Management with Jira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6. Collaboration via Slack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7. Q&amp;A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1455DC96-C69A-9F72-E133-73CA7A2C3BC4}"/>
              </a:ext>
            </a:extLst>
          </p:cNvPr>
          <p:cNvSpPr/>
          <p:nvPr/>
        </p:nvSpPr>
        <p:spPr>
          <a:xfrm rot="2223819">
            <a:off x="9106647" y="4732657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1" y="-56769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346626" y="831786"/>
            <a:ext cx="11745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GB" sz="5343" dirty="0">
                <a:solidFill>
                  <a:srgbClr val="048AFF"/>
                </a:solidFill>
                <a:latin typeface="Now Bold"/>
              </a:rPr>
              <a:t>Introduction to Monday</a:t>
            </a:r>
            <a:r>
              <a:rPr lang="he-IL" sz="5343" dirty="0">
                <a:solidFill>
                  <a:srgbClr val="048AFF"/>
                </a:solidFill>
                <a:latin typeface="Now Bold"/>
              </a:rPr>
              <a:t> </a:t>
            </a:r>
            <a:endParaRPr lang="en-GB" sz="5343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0" y="2175091"/>
            <a:ext cx="8534400" cy="77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A versatile Work OS that enables teams to manage projects and workflows with ease and efficiency.</a:t>
            </a:r>
          </a:p>
        </p:txBody>
      </p:sp>
      <p:pic>
        <p:nvPicPr>
          <p:cNvPr id="2050" name="Picture 2" descr="Product Management Software by monday.com.">
            <a:extLst>
              <a:ext uri="{FF2B5EF4-FFF2-40B4-BE49-F238E27FC236}">
                <a16:creationId xmlns:a16="http://schemas.microsoft.com/office/drawing/2014/main" id="{F7846498-C5C0-8BCA-C699-CF990B86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59" y="2709616"/>
            <a:ext cx="8415337" cy="75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5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493175" y="529603"/>
            <a:ext cx="10173572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is the Monday API?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2095500"/>
            <a:ext cx="11954077" cy="172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The Monday API leverages 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 to provide developers with a robust and streamlined interface for interacting with Monday.com. This API facilitates precise data queries, updates, and real-time notifications, optimizing workflows and bolstering integrations for enhanced productivity.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851C4-AA9D-49D6-5555-A9DFA8C6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2816"/>
            <a:ext cx="13335000" cy="5301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685800" y="1409700"/>
            <a:ext cx="113538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Project Goals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3009900"/>
            <a:ext cx="13487400" cy="3430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Our aim is to automate testing processes, reduce manual efforts, and increase efficiency. </a:t>
            </a: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To cover several types of tests: UI, API, and UI &amp; API integrated tests.</a:t>
            </a: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787349" lvl="1" indent="-457200">
              <a:lnSpc>
                <a:spcPts val="4465"/>
              </a:lnSpc>
              <a:buFont typeface="Arial" panose="020B0604020202020204" pitchFamily="34" charset="0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To incorporate the term "CI/CD" into our tests.</a:t>
            </a:r>
          </a:p>
        </p:txBody>
      </p:sp>
    </p:spTree>
    <p:extLst>
      <p:ext uri="{BB962C8B-B14F-4D97-AF65-F5344CB8AC3E}">
        <p14:creationId xmlns:p14="http://schemas.microsoft.com/office/powerpoint/2010/main" val="166452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1285041" y="1648408"/>
            <a:ext cx="13057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33646"/>
            <a:ext cx="1140971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>
                <a:solidFill>
                  <a:srgbClr val="FFFFFF"/>
                </a:solidFill>
                <a:latin typeface="DM Sans"/>
              </a:rPr>
              <a:t>Software Test Plan: An overarching guide detailing the testing strategy, timeline, and resources.</a:t>
            </a:r>
          </a:p>
          <a:p>
            <a:pPr algn="ctr">
              <a:lnSpc>
                <a:spcPts val="3132"/>
              </a:lnSpc>
            </a:pPr>
            <a:endParaRPr lang="en-US" sz="214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041" y="6205154"/>
            <a:ext cx="1115337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Software Test Description: Provides intricate details of each test case, including inputs and expected outcomes.</a:t>
            </a:r>
          </a:p>
          <a:p>
            <a:pPr algn="ctr">
              <a:lnSpc>
                <a:spcPts val="3132"/>
              </a:lnSpc>
            </a:pPr>
            <a:endParaRPr lang="en-US" sz="21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5041" y="4924039"/>
            <a:ext cx="1458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STD</a:t>
            </a:r>
          </a:p>
        </p:txBody>
      </p:sp>
    </p:spTree>
    <p:extLst>
      <p:ext uri="{BB962C8B-B14F-4D97-AF65-F5344CB8AC3E}">
        <p14:creationId xmlns:p14="http://schemas.microsoft.com/office/powerpoint/2010/main" val="13599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6248400" y="387523"/>
            <a:ext cx="57912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TestRail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47EFC-B619-CFDE-3A49-21040FB0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38300"/>
            <a:ext cx="13370653" cy="83439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5C1ED1E-BD7F-A847-3D9A-08A5AA753B53}"/>
              </a:ext>
            </a:extLst>
          </p:cNvPr>
          <p:cNvSpPr txBox="1"/>
          <p:nvPr/>
        </p:nvSpPr>
        <p:spPr>
          <a:xfrm>
            <a:off x="16359954" y="-1131259"/>
            <a:ext cx="2970710" cy="30135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31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6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533400" y="571500"/>
            <a:ext cx="2972655" cy="90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Bugs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634819"/>
            <a:ext cx="13393533" cy="5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Failed to retrieve the deleted epic using the UNDO button (UI test).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FE7EA-F629-3B14-A50B-EEBDA4260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736" y="3820817"/>
            <a:ext cx="5795142" cy="5664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11497-3A4B-71EC-7628-0162239B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1" y="3814467"/>
            <a:ext cx="5495306" cy="5664914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6F2D7F2-6FF3-BA0F-C3C0-42D54689BF60}"/>
              </a:ext>
            </a:extLst>
          </p:cNvPr>
          <p:cNvSpPr txBox="1"/>
          <p:nvPr/>
        </p:nvSpPr>
        <p:spPr>
          <a:xfrm>
            <a:off x="787400" y="2845425"/>
            <a:ext cx="13393533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Bug Report : </a:t>
            </a:r>
          </a:p>
        </p:txBody>
      </p:sp>
    </p:spTree>
    <p:extLst>
      <p:ext uri="{BB962C8B-B14F-4D97-AF65-F5344CB8AC3E}">
        <p14:creationId xmlns:p14="http://schemas.microsoft.com/office/powerpoint/2010/main" val="91132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4414</TotalTime>
  <Words>466</Words>
  <Application>Microsoft Office PowerPoint</Application>
  <PresentationFormat>Custom</PresentationFormat>
  <Paragraphs>78</Paragraphs>
  <Slides>22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Now Bold</vt:lpstr>
      <vt:lpstr>Wingdings</vt:lpstr>
      <vt:lpstr>DM Sans</vt:lpstr>
      <vt:lpstr>DM Sans Italics</vt:lpstr>
      <vt:lpstr>Courier New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Mohammad Khayyo</dc:title>
  <dc:creator>Mohammad Khayyo</dc:creator>
  <cp:lastModifiedBy>Mohammad Khayyo</cp:lastModifiedBy>
  <cp:revision>23</cp:revision>
  <dcterms:created xsi:type="dcterms:W3CDTF">2006-08-16T00:00:00Z</dcterms:created>
  <dcterms:modified xsi:type="dcterms:W3CDTF">2024-04-09T04:26:22Z</dcterms:modified>
  <dc:identifier>DAGAqPlxbf8</dc:identifier>
</cp:coreProperties>
</file>